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91" r:id="rId4"/>
    <p:sldId id="287" r:id="rId5"/>
    <p:sldId id="278" r:id="rId6"/>
    <p:sldId id="300" r:id="rId7"/>
    <p:sldId id="294" r:id="rId8"/>
    <p:sldId id="280" r:id="rId9"/>
    <p:sldId id="281" r:id="rId10"/>
    <p:sldId id="282" r:id="rId11"/>
    <p:sldId id="305" r:id="rId12"/>
    <p:sldId id="283" r:id="rId13"/>
    <p:sldId id="301" r:id="rId14"/>
    <p:sldId id="302" r:id="rId15"/>
    <p:sldId id="284" r:id="rId16"/>
    <p:sldId id="298" r:id="rId17"/>
    <p:sldId id="29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242"/>
    <a:srgbClr val="E7E8EB"/>
    <a:srgbClr val="FC2C38"/>
    <a:srgbClr val="8AC4D0"/>
    <a:srgbClr val="F4D160"/>
    <a:srgbClr val="FBEEAC"/>
    <a:srgbClr val="285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47"/>
    <p:restoredTop sz="94715"/>
  </p:normalViewPr>
  <p:slideViewPr>
    <p:cSldViewPr snapToGrid="0" snapToObjects="1" showGuides="1">
      <p:cViewPr>
        <p:scale>
          <a:sx n="88" d="100"/>
          <a:sy n="88" d="100"/>
        </p:scale>
        <p:origin x="816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E5735-05E6-CC46-B174-19E12B949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72FA17-8BE1-E048-9E99-53432224E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181D0B-5AA0-B64D-8CC2-35493009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ACA020-DCE9-5D49-98D6-80D28799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09965B-E25C-CD41-9C10-C01E5F90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29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4B269-15D9-0145-99A5-439C9B2A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6165A6-1F7D-B848-96A9-45AD506D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540BB-DE14-6B45-8F3A-7ED4F49DD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DD84F0-FFD3-E341-AC44-8F81C67D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CC063C-7814-724E-97E1-BFFFE8D7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68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53886E-8623-D447-8814-01ED8A0FC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0B8511-5C9B-EC4C-9E4E-6663E0D6D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52E1D0-DF3D-8747-BCEA-CC758B8C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CBFFC-F677-4F47-9828-EA0E82FE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D0D34A-ADDD-7F49-9765-9CDBABFA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07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2E82D-1383-AE49-A6D6-3A9C6C01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0CE2FB-8E4D-4D48-99B0-73751946B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6790E3-1234-B74D-A7FB-6FA7D633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8AF29D-43BA-AD48-9E46-D327A38A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94E5B8-3873-174F-874C-0C561015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2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D6BFE-3E92-F540-8315-38715A9A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F37063-B106-5146-BDF9-917BFA729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8798EA-70FD-0840-9BBC-514B54B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D6AC1-F54F-0040-8B54-8A9D3959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76D56E-4CE4-2746-A276-CCC8E230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26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78538-9534-134C-ACA1-309C793E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ED8AE-572F-F14B-A14F-2710E2039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454AD-E6AE-2642-959A-01C1468C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7699CA-2686-9E4E-9C67-84D0BD55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4550B1-4A0B-6045-86BB-7327272C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A9C3FF-F614-B24A-BBB5-01903EDB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27F89-61E1-ED48-800B-229B4055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C87E01-E939-774C-AA0C-461FB31FF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E537A9-B8C2-DA49-9FCD-5B9A7AD58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7FAE42-DAE2-D34F-8CB7-85B7BFB53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D2B12E-CD7B-E447-9954-30874272A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7F30D7-EAF3-8846-8F95-056F9D2C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1F2E20-EF63-0B45-ADA3-75613C28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1AEA2D-EB4F-B249-976E-CD3D89D2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59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42626-8248-474E-97FB-A0119140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F69FAB-FE84-4D43-86FE-0A67F549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C7BA1-3169-2B4C-A1F8-BE5B4E79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D51395-81A1-FC4F-820C-4AB6AB3A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08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01DFB7-3A17-CE47-9FAC-660F738E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771836-E7EE-9E4D-B616-2785A784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6BB653-28B3-5742-B9E7-FA951D02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8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2AF8D-44BD-6B4A-8A28-43BD305C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80F66-33FC-6D41-8ACB-CB72A1243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F265DA-DDE5-124F-99CF-E1814B23C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211DF9-A479-4A4F-B602-274C2B324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3E1058-9EA5-554F-BF75-A9C5B5B9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A3C90D-3BA7-0240-91BC-E848474F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2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0E0F8-2CF0-ED41-A416-8B047B07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E51B31-6D68-5F4C-9187-8A3DEBBF2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7CE3EE-73F3-4848-8FCB-A6FEF065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375BA-F92D-FA4E-8F37-CE6B4A9E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D5B1AE-A613-A54D-89A1-1A7E70FE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6FA7CB-2C1A-CB4A-BD5C-653750AC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CD758-48BF-6346-BD9E-12AA4A22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72C0-5789-404D-B39E-4F50DD4A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02878D-D818-2447-AC00-D8FD91D0E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185F2-8B3E-5A4E-AE0C-37AEECAC0648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AA69A4-3239-AC4C-9BFA-E11950BFD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28B37-A108-4C4C-87B3-4C3A5CDD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028E-2B55-7247-A260-87532B419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9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7FFB6-E53E-2442-A763-2FF063D9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2275"/>
            <a:ext cx="9144000" cy="238760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FC2C38"/>
                </a:solidFill>
                <a:latin typeface="Montserrat" pitchFamily="2" charset="0"/>
              </a:rPr>
              <a:t>Отчет по курсу </a:t>
            </a:r>
            <a:br>
              <a:rPr lang="ru-RU" sz="4800" b="1" dirty="0">
                <a:solidFill>
                  <a:srgbClr val="FC2C38"/>
                </a:solidFill>
                <a:latin typeface="Montserrat" pitchFamily="2" charset="0"/>
              </a:rPr>
            </a:br>
            <a:r>
              <a:rPr lang="ru-RU" sz="4800" b="1" dirty="0">
                <a:solidFill>
                  <a:srgbClr val="FC2C38"/>
                </a:solidFill>
                <a:latin typeface="Montserrat" pitchFamily="2" charset="0"/>
              </a:rPr>
              <a:t>«Основы машинного обучения»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15951D-F9B6-4E48-AF1E-F3A1CAB4A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8485" y="4458040"/>
            <a:ext cx="4855029" cy="707685"/>
          </a:xfrm>
        </p:spPr>
        <p:txBody>
          <a:bodyPr/>
          <a:lstStyle/>
          <a:p>
            <a:r>
              <a:rPr lang="ru-RU" dirty="0">
                <a:solidFill>
                  <a:srgbClr val="3E4242"/>
                </a:solidFill>
                <a:latin typeface="Montserrat" pitchFamily="2" charset="0"/>
                <a:ea typeface="Baskerville" panose="02020502070401020303" pitchFamily="18" charset="0"/>
              </a:rPr>
              <a:t>Гайченкова Татьяна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A17962-97FB-154B-B463-2BFC6AE1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502" y="263980"/>
            <a:ext cx="4241634" cy="6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66">
            <a:extLst>
              <a:ext uri="{FF2B5EF4-FFF2-40B4-BE49-F238E27FC236}">
                <a16:creationId xmlns:a16="http://schemas.microsoft.com/office/drawing/2014/main" id="{169DE961-94B9-A34B-A408-53DCA484940C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:a16="http://schemas.microsoft.com/office/drawing/2014/main" id="{22F57A84-C879-B44F-88DC-1C51F08197AE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65">
              <a:extLst>
                <a:ext uri="{FF2B5EF4-FFF2-40B4-BE49-F238E27FC236}">
                  <a16:creationId xmlns:a16="http://schemas.microsoft.com/office/drawing/2014/main" id="{0409CD4F-4B2A-4742-9512-5CE004654A22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9" name="Freeform: Shape 7">
                <a:extLst>
                  <a:ext uri="{FF2B5EF4-FFF2-40B4-BE49-F238E27FC236}">
                    <a16:creationId xmlns:a16="http://schemas.microsoft.com/office/drawing/2014/main" id="{4FD7563F-780A-DB47-A3DD-03E2644C2287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8">
                <a:extLst>
                  <a:ext uri="{FF2B5EF4-FFF2-40B4-BE49-F238E27FC236}">
                    <a16:creationId xmlns:a16="http://schemas.microsoft.com/office/drawing/2014/main" id="{3795AD2A-6175-CD4A-B98C-1C89B2290B5F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7A96EA8-1CEB-BA41-A6CA-806BC458556A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4119337" y="597186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Работа с </a:t>
            </a:r>
            <a:r>
              <a:rPr lang="ru-RU" sz="2400" b="1" dirty="0" err="1">
                <a:solidFill>
                  <a:srgbClr val="FC2C38"/>
                </a:solidFill>
                <a:latin typeface="Montserrat Medium" pitchFamily="2" charset="0"/>
              </a:rPr>
              <a:t>гео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-данными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5155C79-635D-3E42-A7E6-ACEB2A4B2C98}"/>
              </a:ext>
            </a:extLst>
          </p:cNvPr>
          <p:cNvSpPr/>
          <p:nvPr/>
        </p:nvSpPr>
        <p:spPr>
          <a:xfrm>
            <a:off x="3057742" y="50675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ru-RU" b="1" dirty="0">
                <a:latin typeface="Montserrat" pitchFamily="2" charset="0"/>
              </a:rPr>
              <a:t>Результат: </a:t>
            </a:r>
          </a:p>
          <a:p>
            <a:pPr algn="ctr" fontAlgn="base"/>
            <a:r>
              <a:rPr lang="en-US" dirty="0">
                <a:latin typeface="Montserrat" pitchFamily="2" charset="0"/>
              </a:rPr>
              <a:t>private: ~</a:t>
            </a:r>
            <a:r>
              <a:rPr lang="ru-RU" dirty="0">
                <a:latin typeface="Montserrat" pitchFamily="2" charset="0"/>
              </a:rPr>
              <a:t>0.87010</a:t>
            </a:r>
            <a:endParaRPr lang="en-US" dirty="0">
              <a:latin typeface="Montserrat" pitchFamily="2" charset="0"/>
            </a:endParaRPr>
          </a:p>
          <a:p>
            <a:pPr algn="ctr" fontAlgn="base"/>
            <a:r>
              <a:rPr lang="en-US" dirty="0">
                <a:latin typeface="Montserrat" pitchFamily="2" charset="0"/>
              </a:rPr>
              <a:t>public: ~</a:t>
            </a:r>
            <a:r>
              <a:rPr lang="ru-RU" dirty="0">
                <a:latin typeface="Montserrat" pitchFamily="2" charset="0"/>
              </a:rPr>
              <a:t>0.67719</a:t>
            </a:r>
          </a:p>
          <a:p>
            <a:pPr algn="ctr" fontAlgn="base"/>
            <a:endParaRPr lang="ru-RU" dirty="0">
              <a:latin typeface="Montserrat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592655-59CB-9841-8F02-3A0396967BF9}"/>
              </a:ext>
            </a:extLst>
          </p:cNvPr>
          <p:cNvSpPr/>
          <p:nvPr/>
        </p:nvSpPr>
        <p:spPr>
          <a:xfrm>
            <a:off x="2981269" y="1547409"/>
            <a:ext cx="6531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Соревнование на </a:t>
            </a:r>
            <a:r>
              <a:rPr lang="en-US" b="1" dirty="0" err="1">
                <a:solidFill>
                  <a:srgbClr val="3E4242"/>
                </a:solidFill>
                <a:latin typeface="Montserrat" pitchFamily="2" charset="0"/>
              </a:rPr>
              <a:t>kaggle</a:t>
            </a:r>
            <a:r>
              <a:rPr lang="en-US" b="1" dirty="0">
                <a:solidFill>
                  <a:srgbClr val="3E4242"/>
                </a:solidFill>
                <a:latin typeface="Montserrat" pitchFamily="2" charset="0"/>
              </a:rPr>
              <a:t> 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по прогнозированию продаж модели </a:t>
            </a:r>
            <a:r>
              <a:rPr lang="ru-RU" b="1" dirty="0" err="1">
                <a:solidFill>
                  <a:srgbClr val="3E4242"/>
                </a:solidFill>
                <a:latin typeface="Montserrat" pitchFamily="2" charset="0"/>
              </a:rPr>
              <a:t>фичерфонов</a:t>
            </a:r>
            <a:endParaRPr lang="ru-RU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1950C2-9257-BE47-89CF-827D7094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66" y="2279798"/>
            <a:ext cx="8411068" cy="27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4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66">
            <a:extLst>
              <a:ext uri="{FF2B5EF4-FFF2-40B4-BE49-F238E27FC236}">
                <a16:creationId xmlns:a16="http://schemas.microsoft.com/office/drawing/2014/main" id="{169DE961-94B9-A34B-A408-53DCA484940C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7" name="Rectangle: Rounded Corners 24">
              <a:extLst>
                <a:ext uri="{FF2B5EF4-FFF2-40B4-BE49-F238E27FC236}">
                  <a16:creationId xmlns:a16="http://schemas.microsoft.com/office/drawing/2014/main" id="{22F57A84-C879-B44F-88DC-1C51F08197AE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65">
              <a:extLst>
                <a:ext uri="{FF2B5EF4-FFF2-40B4-BE49-F238E27FC236}">
                  <a16:creationId xmlns:a16="http://schemas.microsoft.com/office/drawing/2014/main" id="{0409CD4F-4B2A-4742-9512-5CE004654A22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9" name="Freeform: Shape 7">
                <a:extLst>
                  <a:ext uri="{FF2B5EF4-FFF2-40B4-BE49-F238E27FC236}">
                    <a16:creationId xmlns:a16="http://schemas.microsoft.com/office/drawing/2014/main" id="{4FD7563F-780A-DB47-A3DD-03E2644C2287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8">
                <a:extLst>
                  <a:ext uri="{FF2B5EF4-FFF2-40B4-BE49-F238E27FC236}">
                    <a16:creationId xmlns:a16="http://schemas.microsoft.com/office/drawing/2014/main" id="{3795AD2A-6175-CD4A-B98C-1C89B2290B5F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7A96EA8-1CEB-BA41-A6CA-806BC458556A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4119337" y="597186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Работа с </a:t>
            </a:r>
            <a:r>
              <a:rPr lang="ru-RU" sz="2400" b="1" dirty="0" err="1">
                <a:solidFill>
                  <a:srgbClr val="FC2C38"/>
                </a:solidFill>
                <a:latin typeface="Montserrat Medium" pitchFamily="2" charset="0"/>
              </a:rPr>
              <a:t>гео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-данными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592655-59CB-9841-8F02-3A0396967BF9}"/>
              </a:ext>
            </a:extLst>
          </p:cNvPr>
          <p:cNvSpPr/>
          <p:nvPr/>
        </p:nvSpPr>
        <p:spPr>
          <a:xfrm>
            <a:off x="2981269" y="1547409"/>
            <a:ext cx="6531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Визуализация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93D405-4D41-8C44-B648-9CBFD4B0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71" y="2392996"/>
            <a:ext cx="3196510" cy="347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8851B0-0152-4E4B-984F-A4D6A4289650}"/>
              </a:ext>
            </a:extLst>
          </p:cNvPr>
          <p:cNvSpPr txBox="1"/>
          <p:nvPr/>
        </p:nvSpPr>
        <p:spPr>
          <a:xfrm>
            <a:off x="2145924" y="194385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0"/>
              </a:rPr>
              <a:t>target</a:t>
            </a:r>
            <a:endParaRPr lang="ru-RU" dirty="0">
              <a:latin typeface="Montserra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78010-AE02-254F-8BCC-D77A4D8B5A52}"/>
              </a:ext>
            </a:extLst>
          </p:cNvPr>
          <p:cNvSpPr txBox="1"/>
          <p:nvPr/>
        </p:nvSpPr>
        <p:spPr>
          <a:xfrm>
            <a:off x="4370701" y="1943857"/>
            <a:ext cx="344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fast-food </a:t>
            </a:r>
            <a:r>
              <a:rPr lang="ru-RU" dirty="0">
                <a:latin typeface="Montserrat" pitchFamily="2" charset="0"/>
              </a:rPr>
              <a:t>корнеры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6E2D21-63D7-974F-86ED-9A4C0737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787" y="2392996"/>
            <a:ext cx="3344905" cy="3475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FBEA8-134F-F04B-AE2B-185013272EEB}"/>
              </a:ext>
            </a:extLst>
          </p:cNvPr>
          <p:cNvSpPr txBox="1"/>
          <p:nvPr/>
        </p:nvSpPr>
        <p:spPr>
          <a:xfrm>
            <a:off x="8320675" y="1943857"/>
            <a:ext cx="27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" pitchFamily="2" charset="0"/>
              </a:rPr>
              <a:t>ж/д станции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D86CAAC-03E3-924B-8EF7-BF6D6187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298" y="2392996"/>
            <a:ext cx="3126578" cy="34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6">
            <a:extLst>
              <a:ext uri="{FF2B5EF4-FFF2-40B4-BE49-F238E27FC236}">
                <a16:creationId xmlns:a16="http://schemas.microsoft.com/office/drawing/2014/main" id="{3F2AE60A-80BF-9042-85ED-E755248B2A7F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31132945-A7B3-E248-AAEA-0CC5E7548034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B56CBD76-488D-3249-94AA-D4A79B0B6414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1BCFFE01-2503-A34F-9B15-853D9DC0F9E7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663D5495-37D6-B84F-B9D6-D4532C62875B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117D69D6-745E-244B-BA73-A5145491DCA5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607979" y="448973"/>
            <a:ext cx="4976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А/</a:t>
            </a:r>
            <a:r>
              <a:rPr lang="en" sz="2400" b="1" dirty="0">
                <a:solidFill>
                  <a:srgbClr val="FC2C38"/>
                </a:solidFill>
                <a:latin typeface="Montserrat Medium" pitchFamily="2" charset="0"/>
              </a:rPr>
              <a:t>B-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тесты и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проведение экспериментов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9E466A-4411-4E40-B5EB-9FC9F1EF84AB}"/>
              </a:ext>
            </a:extLst>
          </p:cNvPr>
          <p:cNvSpPr/>
          <p:nvPr/>
        </p:nvSpPr>
        <p:spPr>
          <a:xfrm>
            <a:off x="4086571" y="1547409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Оценка результатов </a:t>
            </a:r>
            <a:r>
              <a:rPr lang="en" b="1" dirty="0">
                <a:latin typeface="Montserrat" pitchFamily="2" charset="0"/>
              </a:rPr>
              <a:t>AB </a:t>
            </a:r>
            <a:r>
              <a:rPr lang="ru-RU" b="1" dirty="0">
                <a:latin typeface="Montserrat" pitchFamily="2" charset="0"/>
              </a:rPr>
              <a:t>теста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193D87-7A47-3E4B-8FEB-50A07F5D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4" y="2001052"/>
            <a:ext cx="10096152" cy="36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6">
            <a:extLst>
              <a:ext uri="{FF2B5EF4-FFF2-40B4-BE49-F238E27FC236}">
                <a16:creationId xmlns:a16="http://schemas.microsoft.com/office/drawing/2014/main" id="{3F2AE60A-80BF-9042-85ED-E755248B2A7F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31132945-A7B3-E248-AAEA-0CC5E7548034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B56CBD76-488D-3249-94AA-D4A79B0B6414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1BCFFE01-2503-A34F-9B15-853D9DC0F9E7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663D5495-37D6-B84F-B9D6-D4532C62875B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117D69D6-745E-244B-BA73-A5145491DCA5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9E466A-4411-4E40-B5EB-9FC9F1EF84AB}"/>
              </a:ext>
            </a:extLst>
          </p:cNvPr>
          <p:cNvSpPr/>
          <p:nvPr/>
        </p:nvSpPr>
        <p:spPr>
          <a:xfrm>
            <a:off x="1867279" y="1545647"/>
            <a:ext cx="91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Оценка результатов </a:t>
            </a:r>
            <a:r>
              <a:rPr lang="en" b="1" dirty="0">
                <a:latin typeface="Montserrat" pitchFamily="2" charset="0"/>
              </a:rPr>
              <a:t>AB </a:t>
            </a:r>
            <a:r>
              <a:rPr lang="ru-RU" b="1" dirty="0">
                <a:latin typeface="Montserrat" pitchFamily="2" charset="0"/>
              </a:rPr>
              <a:t>теста с показателями до начала эксперимента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39060D-0056-564F-AA2C-B8ACA086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98" y="2032443"/>
            <a:ext cx="7072488" cy="38868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E49047-96B5-4B4A-9C08-D0E2DB9E4B56}"/>
              </a:ext>
            </a:extLst>
          </p:cNvPr>
          <p:cNvSpPr txBox="1"/>
          <p:nvPr/>
        </p:nvSpPr>
        <p:spPr>
          <a:xfrm>
            <a:off x="3607979" y="448973"/>
            <a:ext cx="4976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А/</a:t>
            </a:r>
            <a:r>
              <a:rPr lang="en" sz="2400" b="1" dirty="0">
                <a:solidFill>
                  <a:srgbClr val="FC2C38"/>
                </a:solidFill>
                <a:latin typeface="Montserrat Medium" pitchFamily="2" charset="0"/>
              </a:rPr>
              <a:t>B-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тесты и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проведение экспериментов</a:t>
            </a:r>
          </a:p>
        </p:txBody>
      </p:sp>
    </p:spTree>
    <p:extLst>
      <p:ext uri="{BB962C8B-B14F-4D97-AF65-F5344CB8AC3E}">
        <p14:creationId xmlns:p14="http://schemas.microsoft.com/office/powerpoint/2010/main" val="131827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6">
            <a:extLst>
              <a:ext uri="{FF2B5EF4-FFF2-40B4-BE49-F238E27FC236}">
                <a16:creationId xmlns:a16="http://schemas.microsoft.com/office/drawing/2014/main" id="{3F2AE60A-80BF-9042-85ED-E755248B2A7F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31132945-A7B3-E248-AAEA-0CC5E7548034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B56CBD76-488D-3249-94AA-D4A79B0B6414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1BCFFE01-2503-A34F-9B15-853D9DC0F9E7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663D5495-37D6-B84F-B9D6-D4532C62875B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117D69D6-745E-244B-BA73-A5145491DCA5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9E466A-4411-4E40-B5EB-9FC9F1EF84AB}"/>
              </a:ext>
            </a:extLst>
          </p:cNvPr>
          <p:cNvSpPr/>
          <p:nvPr/>
        </p:nvSpPr>
        <p:spPr>
          <a:xfrm>
            <a:off x="3129643" y="1547409"/>
            <a:ext cx="6643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Montserrat" pitchFamily="2" charset="0"/>
              </a:rPr>
              <a:t>Построение </a:t>
            </a:r>
            <a:r>
              <a:rPr lang="en" b="1" dirty="0">
                <a:latin typeface="Montserrat" pitchFamily="2" charset="0"/>
              </a:rPr>
              <a:t>uplift </a:t>
            </a:r>
            <a:r>
              <a:rPr lang="ru-RU" b="1" dirty="0">
                <a:latin typeface="Montserrat" pitchFamily="2" charset="0"/>
              </a:rPr>
              <a:t>модели по результатам </a:t>
            </a:r>
            <a:r>
              <a:rPr lang="en" b="1" dirty="0">
                <a:latin typeface="Montserrat" pitchFamily="2" charset="0"/>
              </a:rPr>
              <a:t>AB </a:t>
            </a:r>
            <a:r>
              <a:rPr lang="ru-RU" b="1" dirty="0">
                <a:latin typeface="Montserrat" pitchFamily="2" charset="0"/>
              </a:rPr>
              <a:t>теста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79E2A-E2E4-3A41-81EA-7E2F0F62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07" y="2035967"/>
            <a:ext cx="9881869" cy="3827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E51195-F69D-8349-89CD-850DF17A97BC}"/>
              </a:ext>
            </a:extLst>
          </p:cNvPr>
          <p:cNvSpPr txBox="1"/>
          <p:nvPr/>
        </p:nvSpPr>
        <p:spPr>
          <a:xfrm>
            <a:off x="3607979" y="448973"/>
            <a:ext cx="4976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А/</a:t>
            </a:r>
            <a:r>
              <a:rPr lang="en" sz="2400" b="1" dirty="0">
                <a:solidFill>
                  <a:srgbClr val="FC2C38"/>
                </a:solidFill>
                <a:latin typeface="Montserrat Medium" pitchFamily="2" charset="0"/>
              </a:rPr>
              <a:t>B-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тесты и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проведение экспериментов</a:t>
            </a:r>
          </a:p>
        </p:txBody>
      </p:sp>
    </p:spTree>
    <p:extLst>
      <p:ext uri="{BB962C8B-B14F-4D97-AF65-F5344CB8AC3E}">
        <p14:creationId xmlns:p14="http://schemas.microsoft.com/office/powerpoint/2010/main" val="72544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66">
            <a:extLst>
              <a:ext uri="{FF2B5EF4-FFF2-40B4-BE49-F238E27FC236}">
                <a16:creationId xmlns:a16="http://schemas.microsoft.com/office/drawing/2014/main" id="{2C726328-C699-EE4B-97BB-56C711760980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1" name="Rectangle: Rounded Corners 24">
              <a:extLst>
                <a:ext uri="{FF2B5EF4-FFF2-40B4-BE49-F238E27FC236}">
                  <a16:creationId xmlns:a16="http://schemas.microsoft.com/office/drawing/2014/main" id="{BC382604-041F-E641-882C-D598B4C28D46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65">
              <a:extLst>
                <a:ext uri="{FF2B5EF4-FFF2-40B4-BE49-F238E27FC236}">
                  <a16:creationId xmlns:a16="http://schemas.microsoft.com/office/drawing/2014/main" id="{C4E0AABC-3338-0040-B3D0-B520EF30DF94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3" name="Freeform: Shape 7">
                <a:extLst>
                  <a:ext uri="{FF2B5EF4-FFF2-40B4-BE49-F238E27FC236}">
                    <a16:creationId xmlns:a16="http://schemas.microsoft.com/office/drawing/2014/main" id="{F2E00C1B-A746-194B-AFCF-7D06492FFBEF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F1B8B73A-2A7F-7B41-BDF0-91EE812EAF83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9">
                <a:extLst>
                  <a:ext uri="{FF2B5EF4-FFF2-40B4-BE49-F238E27FC236}">
                    <a16:creationId xmlns:a16="http://schemas.microsoft.com/office/drawing/2014/main" id="{42C558C5-4076-8C43-BE1E-ECEA52C3E15C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370F252-BC3C-B441-9EA6-DC0EC232EE3F}"/>
              </a:ext>
            </a:extLst>
          </p:cNvPr>
          <p:cNvSpPr/>
          <p:nvPr/>
        </p:nvSpPr>
        <p:spPr>
          <a:xfrm>
            <a:off x="3145513" y="1548947"/>
            <a:ext cx="5900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Посчитать количество слов в документе "</a:t>
            </a:r>
            <a:r>
              <a:rPr lang="en" b="1" dirty="0">
                <a:solidFill>
                  <a:srgbClr val="3E4242"/>
                </a:solidFill>
                <a:latin typeface="Montserrat" pitchFamily="2" charset="0"/>
              </a:rPr>
              <a:t>War and Peace by Leo Tolstoy (</a:t>
            </a:r>
            <a:r>
              <a:rPr lang="en" b="1" dirty="0" err="1">
                <a:solidFill>
                  <a:srgbClr val="3E4242"/>
                </a:solidFill>
                <a:latin typeface="Montserrat" pitchFamily="2" charset="0"/>
              </a:rPr>
              <a:t>ru</a:t>
            </a:r>
            <a:r>
              <a:rPr lang="en" b="1" dirty="0">
                <a:solidFill>
                  <a:srgbClr val="3E4242"/>
                </a:solidFill>
                <a:latin typeface="Montserrat" pitchFamily="2" charset="0"/>
              </a:rPr>
              <a:t>).txt"</a:t>
            </a:r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0F20CF-6A12-2F4D-B206-2C831F0DB5EB}"/>
              </a:ext>
            </a:extLst>
          </p:cNvPr>
          <p:cNvSpPr/>
          <p:nvPr/>
        </p:nvSpPr>
        <p:spPr>
          <a:xfrm>
            <a:off x="3057742" y="5091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ru-RU" b="1" dirty="0">
                <a:latin typeface="Montserrat" pitchFamily="2" charset="0"/>
              </a:rPr>
              <a:t>Результат: </a:t>
            </a:r>
          </a:p>
          <a:p>
            <a:pPr algn="ctr" fontAlgn="base"/>
            <a:r>
              <a:rPr lang="ru-RU" dirty="0">
                <a:latin typeface="Montserrat" pitchFamily="2" charset="0"/>
              </a:rPr>
              <a:t>299 659 слов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4443DC-A922-074D-9C0D-A62E642E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71" y="2599104"/>
            <a:ext cx="10191648" cy="1968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954D1-A11F-B94D-A4C1-8515983BE698}"/>
              </a:ext>
            </a:extLst>
          </p:cNvPr>
          <p:cNvSpPr txBox="1"/>
          <p:nvPr/>
        </p:nvSpPr>
        <p:spPr>
          <a:xfrm>
            <a:off x="3145513" y="455655"/>
            <a:ext cx="5900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Базы данных, </a:t>
            </a:r>
            <a:r>
              <a:rPr lang="ru-RU" sz="2400" b="1" dirty="0" err="1">
                <a:solidFill>
                  <a:srgbClr val="FC2C38"/>
                </a:solidFill>
                <a:latin typeface="Montserrat Medium" pitchFamily="2" charset="0"/>
              </a:rPr>
              <a:t>фреймворки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для работы с большими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16119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66">
            <a:extLst>
              <a:ext uri="{FF2B5EF4-FFF2-40B4-BE49-F238E27FC236}">
                <a16:creationId xmlns:a16="http://schemas.microsoft.com/office/drawing/2014/main" id="{73BDF5F8-40BC-F54B-B9CE-039DBF3500F7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0" name="Rectangle: Rounded Corners 24">
              <a:extLst>
                <a:ext uri="{FF2B5EF4-FFF2-40B4-BE49-F238E27FC236}">
                  <a16:creationId xmlns:a16="http://schemas.microsoft.com/office/drawing/2014/main" id="{E277141B-028C-384A-8DEC-15099C940138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65">
              <a:extLst>
                <a:ext uri="{FF2B5EF4-FFF2-40B4-BE49-F238E27FC236}">
                  <a16:creationId xmlns:a16="http://schemas.microsoft.com/office/drawing/2014/main" id="{FE991D70-B981-8E4D-AD01-DCD3442CFE86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3" name="Freeform: Shape 7">
                <a:extLst>
                  <a:ext uri="{FF2B5EF4-FFF2-40B4-BE49-F238E27FC236}">
                    <a16:creationId xmlns:a16="http://schemas.microsoft.com/office/drawing/2014/main" id="{3E21C7BB-3327-FA4B-AA49-4C9A8E53CF69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8">
                <a:extLst>
                  <a:ext uri="{FF2B5EF4-FFF2-40B4-BE49-F238E27FC236}">
                    <a16:creationId xmlns:a16="http://schemas.microsoft.com/office/drawing/2014/main" id="{2DED9E15-FEBA-B54A-A93F-72EC092361A4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9">
                <a:extLst>
                  <a:ext uri="{FF2B5EF4-FFF2-40B4-BE49-F238E27FC236}">
                    <a16:creationId xmlns:a16="http://schemas.microsoft.com/office/drawing/2014/main" id="{13873B76-3978-2340-B613-1A757A0767AF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91D28F-9FE1-AF48-BBCF-556E5361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54" y="2325043"/>
            <a:ext cx="9961291" cy="12534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8D3F48-6789-D340-A97A-08AE68C6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54" y="4030722"/>
            <a:ext cx="9961291" cy="96450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B0E0FD-E10A-6842-B105-B82125B57DFF}"/>
              </a:ext>
            </a:extLst>
          </p:cNvPr>
          <p:cNvSpPr/>
          <p:nvPr/>
        </p:nvSpPr>
        <p:spPr>
          <a:xfrm>
            <a:off x="3032344" y="1547409"/>
            <a:ext cx="6322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Обучение модель с использованием </a:t>
            </a:r>
            <a:r>
              <a:rPr lang="en" b="1" dirty="0">
                <a:solidFill>
                  <a:srgbClr val="3E4242"/>
                </a:solidFill>
                <a:latin typeface="Montserrat" pitchFamily="2" charset="0"/>
              </a:rPr>
              <a:t>Spark </a:t>
            </a:r>
            <a:r>
              <a:rPr lang="en" b="1" dirty="0" err="1">
                <a:solidFill>
                  <a:srgbClr val="3E4242"/>
                </a:solidFill>
                <a:latin typeface="Montserrat" pitchFamily="2" charset="0"/>
              </a:rPr>
              <a:t>MLlib</a:t>
            </a:r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17EB887-C102-4746-9EC7-ED80192E7A61}"/>
              </a:ext>
            </a:extLst>
          </p:cNvPr>
          <p:cNvSpPr/>
          <p:nvPr/>
        </p:nvSpPr>
        <p:spPr>
          <a:xfrm>
            <a:off x="3057742" y="5091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ru-RU" b="1" dirty="0">
                <a:latin typeface="Montserrat" pitchFamily="2" charset="0"/>
              </a:rPr>
              <a:t>Результат: </a:t>
            </a:r>
          </a:p>
          <a:p>
            <a:pPr algn="ctr" fontAlgn="base"/>
            <a:r>
              <a:rPr lang="ru-RU" dirty="0">
                <a:latin typeface="Montserrat" pitchFamily="2" charset="0"/>
              </a:rPr>
              <a:t>0.865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E48EA8-29F0-D24F-BAB2-3417E24A8381}"/>
              </a:ext>
            </a:extLst>
          </p:cNvPr>
          <p:cNvSpPr txBox="1"/>
          <p:nvPr/>
        </p:nvSpPr>
        <p:spPr>
          <a:xfrm>
            <a:off x="3145513" y="455655"/>
            <a:ext cx="5900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Базы данных, </a:t>
            </a:r>
            <a:r>
              <a:rPr lang="ru-RU" sz="2400" b="1" dirty="0" err="1">
                <a:solidFill>
                  <a:srgbClr val="FC2C38"/>
                </a:solidFill>
                <a:latin typeface="Montserrat Medium" pitchFamily="2" charset="0"/>
              </a:rPr>
              <a:t>фреймворки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для работы с большими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8938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6">
            <a:extLst>
              <a:ext uri="{FF2B5EF4-FFF2-40B4-BE49-F238E27FC236}">
                <a16:creationId xmlns:a16="http://schemas.microsoft.com/office/drawing/2014/main" id="{E10CD7B9-9A78-194F-B1A1-3498E76D498D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06A08C90-DD6A-9643-9F3F-E0C8A1D0CFB6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8AE461EC-304E-9A48-8ED8-CF5F41E4D63A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5783C14E-D1C4-B04B-94EC-4EE24B401A09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DE7AB9B1-7DDD-9548-B7B4-1C40906FBDE4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9E2B88B9-9F86-814A-AABC-B6D1D16A1325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370F252-BC3C-B441-9EA6-DC0EC232EE3F}"/>
              </a:ext>
            </a:extLst>
          </p:cNvPr>
          <p:cNvSpPr/>
          <p:nvPr/>
        </p:nvSpPr>
        <p:spPr>
          <a:xfrm>
            <a:off x="2989220" y="1546162"/>
            <a:ext cx="621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Задание на основы агрегации больших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5F4379-31AC-2149-880A-23709CBA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17" y="2131833"/>
            <a:ext cx="4020039" cy="36903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1A0E17-FCEB-1248-A50D-A553F105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46" y="2131832"/>
            <a:ext cx="4305412" cy="3690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70C1B-B20A-BF48-8119-E14E655BC9D7}"/>
              </a:ext>
            </a:extLst>
          </p:cNvPr>
          <p:cNvSpPr txBox="1"/>
          <p:nvPr/>
        </p:nvSpPr>
        <p:spPr>
          <a:xfrm>
            <a:off x="3145513" y="455655"/>
            <a:ext cx="5900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Базы данных, </a:t>
            </a:r>
            <a:r>
              <a:rPr lang="ru-RU" sz="2400" b="1" dirty="0" err="1">
                <a:solidFill>
                  <a:srgbClr val="FC2C38"/>
                </a:solidFill>
                <a:latin typeface="Montserrat Medium" pitchFamily="2" charset="0"/>
              </a:rPr>
              <a:t>фреймворки</a:t>
            </a:r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для работы с большими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24794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4929655" y="602741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Содержание</a:t>
            </a:r>
          </a:p>
        </p:txBody>
      </p:sp>
      <p:grpSp>
        <p:nvGrpSpPr>
          <p:cNvPr id="4" name="Group 166">
            <a:extLst>
              <a:ext uri="{FF2B5EF4-FFF2-40B4-BE49-F238E27FC236}">
                <a16:creationId xmlns:a16="http://schemas.microsoft.com/office/drawing/2014/main" id="{563A3FBA-5295-A848-83AF-653BD6E7ABFD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30788F53-FC74-904C-9A4F-74BF512C57FA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CE33A3B7-B0EA-174C-B4E1-662A5B569EEE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409073FC-C691-294E-90EF-8AD59C671256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4F11675F-EB49-E44D-A1B8-24694F4ECF8C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7A0FE81C-E748-3C4A-92C2-A4DD02AD1B2F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DD9078-AEE7-B548-843B-9DEA364D2B9C}"/>
              </a:ext>
            </a:extLst>
          </p:cNvPr>
          <p:cNvSpPr txBox="1"/>
          <p:nvPr/>
        </p:nvSpPr>
        <p:spPr>
          <a:xfrm>
            <a:off x="1975753" y="1632221"/>
            <a:ext cx="10573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1. Регрессия и классификация. Линейные модели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2. Методы обучения без учителя.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3. Ансамбли моделей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4.</a:t>
            </a:r>
            <a:r>
              <a:rPr lang="en-US" b="1" dirty="0">
                <a:solidFill>
                  <a:srgbClr val="3E4242"/>
                </a:solidFill>
                <a:latin typeface="Montserrat" pitchFamily="2" charset="0"/>
              </a:rPr>
              <a:t> 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Работа с текстовыми данными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5. Рекомендательные системы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6. Работа с </a:t>
            </a:r>
            <a:r>
              <a:rPr lang="ru-RU" b="1" dirty="0" err="1">
                <a:solidFill>
                  <a:srgbClr val="3E4242"/>
                </a:solidFill>
                <a:latin typeface="Montserrat" pitchFamily="2" charset="0"/>
              </a:rPr>
              <a:t>гео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-данными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7. А</a:t>
            </a:r>
            <a:r>
              <a:rPr lang="en-US" b="1" dirty="0">
                <a:solidFill>
                  <a:srgbClr val="3E4242"/>
                </a:solidFill>
                <a:latin typeface="Montserrat" pitchFamily="2" charset="0"/>
              </a:rPr>
              <a:t>/B-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тесты и проведение экспериментов</a:t>
            </a:r>
          </a:p>
          <a:p>
            <a:endParaRPr lang="ru-RU" b="1" dirty="0">
              <a:solidFill>
                <a:srgbClr val="3E4242"/>
              </a:solidFill>
              <a:latin typeface="Montserrat" pitchFamily="2" charset="0"/>
            </a:endParaRPr>
          </a:p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8. Базы данных, </a:t>
            </a:r>
            <a:r>
              <a:rPr lang="ru-RU" b="1" dirty="0" err="1">
                <a:solidFill>
                  <a:srgbClr val="3E4242"/>
                </a:solidFill>
                <a:latin typeface="Montserrat" pitchFamily="2" charset="0"/>
              </a:rPr>
              <a:t>фреймворки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 для работы с большими данными</a:t>
            </a:r>
          </a:p>
          <a:p>
            <a:endParaRPr lang="ru-RU" dirty="0">
              <a:solidFill>
                <a:srgbClr val="3E4242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523143" y="496443"/>
            <a:ext cx="5165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Регрессия и классификация.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Линейные модели</a:t>
            </a:r>
          </a:p>
        </p:txBody>
      </p:sp>
      <p:grpSp>
        <p:nvGrpSpPr>
          <p:cNvPr id="12" name="Group 166">
            <a:extLst>
              <a:ext uri="{FF2B5EF4-FFF2-40B4-BE49-F238E27FC236}">
                <a16:creationId xmlns:a16="http://schemas.microsoft.com/office/drawing/2014/main" id="{EE3D3B18-3A76-4240-A220-6165A0702CB3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3" name="Rectangle: Rounded Corners 24">
              <a:extLst>
                <a:ext uri="{FF2B5EF4-FFF2-40B4-BE49-F238E27FC236}">
                  <a16:creationId xmlns:a16="http://schemas.microsoft.com/office/drawing/2014/main" id="{4D790C06-D10C-B94F-8904-DC923193E76C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65">
              <a:extLst>
                <a:ext uri="{FF2B5EF4-FFF2-40B4-BE49-F238E27FC236}">
                  <a16:creationId xmlns:a16="http://schemas.microsoft.com/office/drawing/2014/main" id="{15A9818A-AAB1-C743-AA1A-2029E4D0A015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5" name="Freeform: Shape 7">
                <a:extLst>
                  <a:ext uri="{FF2B5EF4-FFF2-40B4-BE49-F238E27FC236}">
                    <a16:creationId xmlns:a16="http://schemas.microsoft.com/office/drawing/2014/main" id="{697CD2FB-D249-3442-892F-F538E3CCF04E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8">
                <a:extLst>
                  <a:ext uri="{FF2B5EF4-FFF2-40B4-BE49-F238E27FC236}">
                    <a16:creationId xmlns:a16="http://schemas.microsoft.com/office/drawing/2014/main" id="{C06CD54A-9232-5A45-A08C-FAC3643AFC26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F47D4B2E-BAA2-E54C-90CC-7E7B4D373CB7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8FB949-9DA8-7243-ADA7-ADDE1F38AC12}"/>
              </a:ext>
            </a:extLst>
          </p:cNvPr>
          <p:cNvSpPr/>
          <p:nvPr/>
        </p:nvSpPr>
        <p:spPr>
          <a:xfrm>
            <a:off x="3766676" y="1542483"/>
            <a:ext cx="4658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Предсказание погоды в Австралии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A21CC-6AFE-E54B-B26B-A594180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81" y="2268960"/>
            <a:ext cx="10366638" cy="34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6">
            <a:extLst>
              <a:ext uri="{FF2B5EF4-FFF2-40B4-BE49-F238E27FC236}">
                <a16:creationId xmlns:a16="http://schemas.microsoft.com/office/drawing/2014/main" id="{E30B1838-BCCA-1F4B-B644-A7CC08588723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6" name="Rectangle: Rounded Corners 24">
              <a:extLst>
                <a:ext uri="{FF2B5EF4-FFF2-40B4-BE49-F238E27FC236}">
                  <a16:creationId xmlns:a16="http://schemas.microsoft.com/office/drawing/2014/main" id="{DFFF9AEB-74A6-2744-AB47-05DD26AEFE57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165">
              <a:extLst>
                <a:ext uri="{FF2B5EF4-FFF2-40B4-BE49-F238E27FC236}">
                  <a16:creationId xmlns:a16="http://schemas.microsoft.com/office/drawing/2014/main" id="{945C5225-BFF4-A340-A84C-25076AD24FFE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0E24243-111B-0D4D-A52C-7DAB64564226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58E553-A54E-1548-A19B-6C4ABC91CCDE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C509B256-FB06-DA45-A487-44236D6DC22B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8FB949-9DA8-7243-ADA7-ADDE1F38AC12}"/>
              </a:ext>
            </a:extLst>
          </p:cNvPr>
          <p:cNvSpPr/>
          <p:nvPr/>
        </p:nvSpPr>
        <p:spPr>
          <a:xfrm>
            <a:off x="4149793" y="154248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Реализация функций метрик</a:t>
            </a:r>
            <a:endParaRPr lang="ru-RU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E5E2E2-4F8B-E944-8742-6C9CB9AC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3" r="-1" b="35053"/>
          <a:stretch/>
        </p:blipFill>
        <p:spPr>
          <a:xfrm>
            <a:off x="2723504" y="2061060"/>
            <a:ext cx="6764475" cy="3828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29631-BDF1-1449-9913-2883329B289B}"/>
              </a:ext>
            </a:extLst>
          </p:cNvPr>
          <p:cNvSpPr txBox="1"/>
          <p:nvPr/>
        </p:nvSpPr>
        <p:spPr>
          <a:xfrm>
            <a:off x="3523143" y="496443"/>
            <a:ext cx="5165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Регрессия и классификация. </a:t>
            </a:r>
          </a:p>
          <a:p>
            <a:pPr algn="ctr"/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Линейные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93741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66">
            <a:extLst>
              <a:ext uri="{FF2B5EF4-FFF2-40B4-BE49-F238E27FC236}">
                <a16:creationId xmlns:a16="http://schemas.microsoft.com/office/drawing/2014/main" id="{DFA25AF8-FFFF-F740-A823-0BDF8EDF407D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1" name="Rectangle: Rounded Corners 24">
              <a:extLst>
                <a:ext uri="{FF2B5EF4-FFF2-40B4-BE49-F238E27FC236}">
                  <a16:creationId xmlns:a16="http://schemas.microsoft.com/office/drawing/2014/main" id="{008098E1-3EFD-E74A-AA4F-7D392CEB351F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65">
              <a:extLst>
                <a:ext uri="{FF2B5EF4-FFF2-40B4-BE49-F238E27FC236}">
                  <a16:creationId xmlns:a16="http://schemas.microsoft.com/office/drawing/2014/main" id="{86ED3939-262E-B842-B562-CC726AF5E8AF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3" name="Freeform: Shape 7">
                <a:extLst>
                  <a:ext uri="{FF2B5EF4-FFF2-40B4-BE49-F238E27FC236}">
                    <a16:creationId xmlns:a16="http://schemas.microsoft.com/office/drawing/2014/main" id="{3AFEC00E-2FA0-8741-A334-2D44450489A3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24C1635C-8254-5443-AEA6-759F32FED579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9">
                <a:extLst>
                  <a:ext uri="{FF2B5EF4-FFF2-40B4-BE49-F238E27FC236}">
                    <a16:creationId xmlns:a16="http://schemas.microsoft.com/office/drawing/2014/main" id="{E4C5F220-9580-7E45-828F-822FFA47C99B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434053" y="597186"/>
            <a:ext cx="532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Методы обучения без учителя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9C2320-F5C4-DF46-A647-47488996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74" y="2279177"/>
            <a:ext cx="7904104" cy="24533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823C3-4294-064C-80B9-2B4A80EF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699" y="5143256"/>
            <a:ext cx="4292600" cy="5207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CCBBB84-69AD-474E-ACDF-E390EC75B806}"/>
              </a:ext>
            </a:extLst>
          </p:cNvPr>
          <p:cNvSpPr/>
          <p:nvPr/>
        </p:nvSpPr>
        <p:spPr>
          <a:xfrm>
            <a:off x="2981269" y="1547409"/>
            <a:ext cx="6531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Метод главных компонент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0083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66">
            <a:extLst>
              <a:ext uri="{FF2B5EF4-FFF2-40B4-BE49-F238E27FC236}">
                <a16:creationId xmlns:a16="http://schemas.microsoft.com/office/drawing/2014/main" id="{5DF83A7E-5636-304F-9EAF-995C4A05B244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2" name="Rectangle: Rounded Corners 24">
              <a:extLst>
                <a:ext uri="{FF2B5EF4-FFF2-40B4-BE49-F238E27FC236}">
                  <a16:creationId xmlns:a16="http://schemas.microsoft.com/office/drawing/2014/main" id="{DA33037B-3580-7A48-9E04-1EDE181AFBF4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65">
              <a:extLst>
                <a:ext uri="{FF2B5EF4-FFF2-40B4-BE49-F238E27FC236}">
                  <a16:creationId xmlns:a16="http://schemas.microsoft.com/office/drawing/2014/main" id="{2CFB5759-7754-B74E-A798-A4754AEDE24B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4" name="Freeform: Shape 7">
                <a:extLst>
                  <a:ext uri="{FF2B5EF4-FFF2-40B4-BE49-F238E27FC236}">
                    <a16:creationId xmlns:a16="http://schemas.microsoft.com/office/drawing/2014/main" id="{2F4634F0-AFD2-044C-85ED-AE74AF29DA72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8">
                <a:extLst>
                  <a:ext uri="{FF2B5EF4-FFF2-40B4-BE49-F238E27FC236}">
                    <a16:creationId xmlns:a16="http://schemas.microsoft.com/office/drawing/2014/main" id="{B4B83F48-147E-FF42-A140-78DD260866C2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9">
                <a:extLst>
                  <a:ext uri="{FF2B5EF4-FFF2-40B4-BE49-F238E27FC236}">
                    <a16:creationId xmlns:a16="http://schemas.microsoft.com/office/drawing/2014/main" id="{EBCF58C5-4F53-C34E-984F-39A35879C947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434053" y="597186"/>
            <a:ext cx="532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Методы обучения без учителя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52F20-28ED-0441-9D31-7FED35DC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87" y="2269940"/>
            <a:ext cx="3454414" cy="35865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832D55-5102-B541-9930-2F189AB6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72" y="2269940"/>
            <a:ext cx="6328859" cy="25188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00095B-3AF4-4746-B287-FCB745A8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742" y="5013593"/>
            <a:ext cx="4318000" cy="8001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72FB5E-70CF-1341-BC53-DE473186C1C8}"/>
              </a:ext>
            </a:extLst>
          </p:cNvPr>
          <p:cNvSpPr/>
          <p:nvPr/>
        </p:nvSpPr>
        <p:spPr>
          <a:xfrm>
            <a:off x="2981269" y="1547409"/>
            <a:ext cx="6531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Задача на исследование алгоритмов кластеризации текстов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1458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6">
            <a:extLst>
              <a:ext uri="{FF2B5EF4-FFF2-40B4-BE49-F238E27FC236}">
                <a16:creationId xmlns:a16="http://schemas.microsoft.com/office/drawing/2014/main" id="{69DEACA2-33B7-1240-9852-F633B38EAD3E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8" name="Rectangle: Rounded Corners 24">
              <a:extLst>
                <a:ext uri="{FF2B5EF4-FFF2-40B4-BE49-F238E27FC236}">
                  <a16:creationId xmlns:a16="http://schemas.microsoft.com/office/drawing/2014/main" id="{0E0E00A6-6771-9047-B108-712274E7D9DF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165">
              <a:extLst>
                <a:ext uri="{FF2B5EF4-FFF2-40B4-BE49-F238E27FC236}">
                  <a16:creationId xmlns:a16="http://schemas.microsoft.com/office/drawing/2014/main" id="{991BAF03-7245-9845-98F7-5A1D9E8F0A80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0" name="Freeform: Shape 7">
                <a:extLst>
                  <a:ext uri="{FF2B5EF4-FFF2-40B4-BE49-F238E27FC236}">
                    <a16:creationId xmlns:a16="http://schemas.microsoft.com/office/drawing/2014/main" id="{4CCF2F60-E70A-6A41-8A63-8E071025A6BD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8">
                <a:extLst>
                  <a:ext uri="{FF2B5EF4-FFF2-40B4-BE49-F238E27FC236}">
                    <a16:creationId xmlns:a16="http://schemas.microsoft.com/office/drawing/2014/main" id="{01399439-3D5E-E344-BEC1-8CEEA2F7355F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9">
                <a:extLst>
                  <a:ext uri="{FF2B5EF4-FFF2-40B4-BE49-F238E27FC236}">
                    <a16:creationId xmlns:a16="http://schemas.microsoft.com/office/drawing/2014/main" id="{6E14B644-E397-AD45-AAA4-FF04226CF3E0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4362192" y="597186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Ансамбли моделей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F6C95C-9805-6A4A-8A37-C5DFCDC4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9" y="2343789"/>
            <a:ext cx="7600628" cy="3544687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1FE686C-71CA-4041-A67A-48EAEE2C996C}"/>
              </a:ext>
            </a:extLst>
          </p:cNvPr>
          <p:cNvSpPr/>
          <p:nvPr/>
        </p:nvSpPr>
        <p:spPr>
          <a:xfrm>
            <a:off x="6973171" y="48381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ru-RU" b="1" dirty="0">
                <a:latin typeface="Montserrat" pitchFamily="2" charset="0"/>
              </a:rPr>
              <a:t>Результат: </a:t>
            </a:r>
          </a:p>
          <a:p>
            <a:pPr algn="ctr" fontAlgn="base"/>
            <a:r>
              <a:rPr lang="en-US" dirty="0">
                <a:latin typeface="Montserrat" pitchFamily="2" charset="0"/>
              </a:rPr>
              <a:t>private: ~</a:t>
            </a:r>
            <a:r>
              <a:rPr lang="ru-RU" dirty="0">
                <a:latin typeface="Montserrat" pitchFamily="2" charset="0"/>
              </a:rPr>
              <a:t>946436</a:t>
            </a:r>
          </a:p>
          <a:p>
            <a:pPr algn="ctr" fontAlgn="base"/>
            <a:r>
              <a:rPr lang="en-US" dirty="0">
                <a:latin typeface="Montserrat" pitchFamily="2" charset="0"/>
              </a:rPr>
              <a:t>public: ~</a:t>
            </a:r>
            <a:r>
              <a:rPr lang="ru-RU" dirty="0">
                <a:latin typeface="Montserrat" pitchFamily="2" charset="0"/>
              </a:rPr>
              <a:t>952843</a:t>
            </a:r>
          </a:p>
          <a:p>
            <a:pPr algn="ctr" fontAlgn="base"/>
            <a:endParaRPr lang="ru-RU" dirty="0">
              <a:latin typeface="Montserrat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87428F6-CC2B-F04C-8243-7EB3A11857B6}"/>
              </a:ext>
            </a:extLst>
          </p:cNvPr>
          <p:cNvSpPr/>
          <p:nvPr/>
        </p:nvSpPr>
        <p:spPr>
          <a:xfrm>
            <a:off x="2981269" y="1547409"/>
            <a:ext cx="6531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Соревнование на </a:t>
            </a:r>
            <a:r>
              <a:rPr lang="en-US" b="1" dirty="0" err="1">
                <a:solidFill>
                  <a:srgbClr val="3E4242"/>
                </a:solidFill>
                <a:latin typeface="Montserrat" pitchFamily="2" charset="0"/>
              </a:rPr>
              <a:t>kaggle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 по прогнозированию стоимости жилья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6955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66">
            <a:extLst>
              <a:ext uri="{FF2B5EF4-FFF2-40B4-BE49-F238E27FC236}">
                <a16:creationId xmlns:a16="http://schemas.microsoft.com/office/drawing/2014/main" id="{417B4B68-3734-1D4A-80E1-0CD1E1BC2366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12" name="Rectangle: Rounded Corners 24">
              <a:extLst>
                <a:ext uri="{FF2B5EF4-FFF2-40B4-BE49-F238E27FC236}">
                  <a16:creationId xmlns:a16="http://schemas.microsoft.com/office/drawing/2014/main" id="{129F4828-2D28-8B45-83EC-922B48ABF2BB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65">
              <a:extLst>
                <a:ext uri="{FF2B5EF4-FFF2-40B4-BE49-F238E27FC236}">
                  <a16:creationId xmlns:a16="http://schemas.microsoft.com/office/drawing/2014/main" id="{89EB4B10-ED1F-A64D-9C30-5569981BCDC7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14" name="Freeform: Shape 7">
                <a:extLst>
                  <a:ext uri="{FF2B5EF4-FFF2-40B4-BE49-F238E27FC236}">
                    <a16:creationId xmlns:a16="http://schemas.microsoft.com/office/drawing/2014/main" id="{7691E7A3-E5E3-9446-84BF-ACF0514A154C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8">
                <a:extLst>
                  <a:ext uri="{FF2B5EF4-FFF2-40B4-BE49-F238E27FC236}">
                    <a16:creationId xmlns:a16="http://schemas.microsoft.com/office/drawing/2014/main" id="{5EC7382D-9D21-4448-8514-EB2E30EA482B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9">
                <a:extLst>
                  <a:ext uri="{FF2B5EF4-FFF2-40B4-BE49-F238E27FC236}">
                    <a16:creationId xmlns:a16="http://schemas.microsoft.com/office/drawing/2014/main" id="{8F6A5BD5-0018-474E-BB8D-F4303C661B38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411611" y="597186"/>
            <a:ext cx="536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Работа с текстовыми данными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FB06A-10A3-FB43-9D93-D83650D8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52" y="3711117"/>
            <a:ext cx="10376179" cy="8924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70CD6B-0EEC-EC41-8824-793989B9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67" y="2376868"/>
            <a:ext cx="7710066" cy="87027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5A68195-1361-5C45-9927-44A02984F1B4}"/>
              </a:ext>
            </a:extLst>
          </p:cNvPr>
          <p:cNvSpPr/>
          <p:nvPr/>
        </p:nvSpPr>
        <p:spPr>
          <a:xfrm>
            <a:off x="2981269" y="1547409"/>
            <a:ext cx="6531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Соревнование на </a:t>
            </a:r>
            <a:r>
              <a:rPr lang="en-US" b="1" dirty="0" err="1">
                <a:solidFill>
                  <a:srgbClr val="3E4242"/>
                </a:solidFill>
                <a:latin typeface="Montserrat" pitchFamily="2" charset="0"/>
              </a:rPr>
              <a:t>kaggle</a:t>
            </a:r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 по классификации текстов</a:t>
            </a:r>
            <a:endParaRPr lang="ru-RU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1236CEC-F3E7-8C45-91EA-5D00865BA582}"/>
              </a:ext>
            </a:extLst>
          </p:cNvPr>
          <p:cNvSpPr/>
          <p:nvPr/>
        </p:nvSpPr>
        <p:spPr>
          <a:xfrm>
            <a:off x="3057741" y="48381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ru-RU" b="1" dirty="0">
                <a:latin typeface="Montserrat" pitchFamily="2" charset="0"/>
              </a:rPr>
              <a:t>Результат: </a:t>
            </a:r>
          </a:p>
          <a:p>
            <a:pPr algn="ctr" fontAlgn="base"/>
            <a:r>
              <a:rPr lang="en-US" dirty="0">
                <a:latin typeface="Montserrat" pitchFamily="2" charset="0"/>
              </a:rPr>
              <a:t>private: ~</a:t>
            </a:r>
            <a:r>
              <a:rPr lang="ru-RU" dirty="0">
                <a:latin typeface="Montserrat" pitchFamily="2" charset="0"/>
              </a:rPr>
              <a:t>0.91434</a:t>
            </a:r>
            <a:r>
              <a:rPr lang="en-US" dirty="0">
                <a:latin typeface="Montserrat" pitchFamily="2" charset="0"/>
              </a:rPr>
              <a:t> </a:t>
            </a:r>
          </a:p>
          <a:p>
            <a:pPr algn="ctr" fontAlgn="base"/>
            <a:r>
              <a:rPr lang="en-US" dirty="0">
                <a:latin typeface="Montserrat" pitchFamily="2" charset="0"/>
              </a:rPr>
              <a:t>public: ~</a:t>
            </a:r>
            <a:r>
              <a:rPr lang="ru-RU" dirty="0">
                <a:latin typeface="Montserrat" pitchFamily="2" charset="0"/>
              </a:rPr>
              <a:t>0.91429</a:t>
            </a:r>
          </a:p>
          <a:p>
            <a:pPr algn="ctr" fontAlgn="base"/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8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6">
            <a:extLst>
              <a:ext uri="{FF2B5EF4-FFF2-40B4-BE49-F238E27FC236}">
                <a16:creationId xmlns:a16="http://schemas.microsoft.com/office/drawing/2014/main" id="{28838F8F-0DB5-F445-8615-73F28AE83224}"/>
              </a:ext>
            </a:extLst>
          </p:cNvPr>
          <p:cNvGrpSpPr/>
          <p:nvPr/>
        </p:nvGrpSpPr>
        <p:grpSpPr>
          <a:xfrm>
            <a:off x="819150" y="1364281"/>
            <a:ext cx="10573185" cy="4674244"/>
            <a:chOff x="5565585" y="2419581"/>
            <a:chExt cx="19651388" cy="7316667"/>
          </a:xfrm>
        </p:grpSpPr>
        <p:sp>
          <p:nvSpPr>
            <p:cNvPr id="5" name="Rectangle: Rounded Corners 24">
              <a:extLst>
                <a:ext uri="{FF2B5EF4-FFF2-40B4-BE49-F238E27FC236}">
                  <a16:creationId xmlns:a16="http://schemas.microsoft.com/office/drawing/2014/main" id="{42BCC999-12D5-5148-BDAD-E703B3FF62DC}"/>
                </a:ext>
              </a:extLst>
            </p:cNvPr>
            <p:cNvSpPr/>
            <p:nvPr/>
          </p:nvSpPr>
          <p:spPr>
            <a:xfrm>
              <a:off x="5565585" y="2419581"/>
              <a:ext cx="19651388" cy="7316667"/>
            </a:xfrm>
            <a:prstGeom prst="roundRect">
              <a:avLst>
                <a:gd name="adj" fmla="val 2992"/>
              </a:avLst>
            </a:prstGeom>
            <a:solidFill>
              <a:srgbClr val="E7E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65">
              <a:extLst>
                <a:ext uri="{FF2B5EF4-FFF2-40B4-BE49-F238E27FC236}">
                  <a16:creationId xmlns:a16="http://schemas.microsoft.com/office/drawing/2014/main" id="{B8A5B0F1-6FD2-2645-882E-E2400149BC27}"/>
                </a:ext>
              </a:extLst>
            </p:cNvPr>
            <p:cNvGrpSpPr/>
            <p:nvPr/>
          </p:nvGrpSpPr>
          <p:grpSpPr>
            <a:xfrm>
              <a:off x="5895526" y="2614032"/>
              <a:ext cx="954294" cy="184404"/>
              <a:chOff x="5895526" y="2614032"/>
              <a:chExt cx="954294" cy="184404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846693BD-6895-104E-BE28-85812DE1EEA3}"/>
                  </a:ext>
                </a:extLst>
              </p:cNvPr>
              <p:cNvSpPr/>
              <p:nvPr/>
            </p:nvSpPr>
            <p:spPr>
              <a:xfrm>
                <a:off x="5895526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C51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id="{5BC6E5FA-AC8B-CD4D-A60D-32697BD211F2}"/>
                  </a:ext>
                </a:extLst>
              </p:cNvPr>
              <p:cNvSpPr/>
              <p:nvPr/>
            </p:nvSpPr>
            <p:spPr>
              <a:xfrm>
                <a:off x="6274712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F9C1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3EDF46C3-6A1E-1D46-BC8A-E65C30538B05}"/>
                  </a:ext>
                </a:extLst>
              </p:cNvPr>
              <p:cNvSpPr/>
              <p:nvPr/>
            </p:nvSpPr>
            <p:spPr>
              <a:xfrm>
                <a:off x="6653891" y="2614032"/>
                <a:ext cx="195929" cy="184404"/>
              </a:xfrm>
              <a:custGeom>
                <a:avLst/>
                <a:gdLst>
                  <a:gd name="connsiteX0" fmla="*/ 170498 w 161925"/>
                  <a:gd name="connsiteY0" fmla="*/ 80581 h 152400"/>
                  <a:gd name="connsiteX1" fmla="*/ 85249 w 161925"/>
                  <a:gd name="connsiteY1" fmla="*/ 161163 h 152400"/>
                  <a:gd name="connsiteX2" fmla="*/ 0 w 161925"/>
                  <a:gd name="connsiteY2" fmla="*/ 80581 h 152400"/>
                  <a:gd name="connsiteX3" fmla="*/ 85249 w 161925"/>
                  <a:gd name="connsiteY3" fmla="*/ 0 h 152400"/>
                  <a:gd name="connsiteX4" fmla="*/ 170498 w 161925"/>
                  <a:gd name="connsiteY4" fmla="*/ 805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52400">
                    <a:moveTo>
                      <a:pt x="170498" y="80581"/>
                    </a:moveTo>
                    <a:cubicBezTo>
                      <a:pt x="170498" y="125085"/>
                      <a:pt x="132330" y="161163"/>
                      <a:pt x="85249" y="161163"/>
                    </a:cubicBezTo>
                    <a:cubicBezTo>
                      <a:pt x="38167" y="161163"/>
                      <a:pt x="0" y="125085"/>
                      <a:pt x="0" y="80581"/>
                    </a:cubicBezTo>
                    <a:cubicBezTo>
                      <a:pt x="0" y="36078"/>
                      <a:pt x="38167" y="0"/>
                      <a:pt x="85249" y="0"/>
                    </a:cubicBezTo>
                    <a:cubicBezTo>
                      <a:pt x="132330" y="0"/>
                      <a:pt x="170498" y="36078"/>
                      <a:pt x="170498" y="80581"/>
                    </a:cubicBezTo>
                    <a:close/>
                  </a:path>
                </a:pathLst>
              </a:custGeom>
              <a:solidFill>
                <a:srgbClr val="53F9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7B0D26-599C-C947-BB53-3741C6E68D1F}"/>
              </a:ext>
            </a:extLst>
          </p:cNvPr>
          <p:cNvSpPr txBox="1"/>
          <p:nvPr/>
        </p:nvSpPr>
        <p:spPr>
          <a:xfrm>
            <a:off x="3589544" y="597186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C2C38"/>
                </a:solidFill>
                <a:latin typeface="Montserrat Medium" pitchFamily="2" charset="0"/>
              </a:rPr>
              <a:t>Рекомендательные системы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E01F8C-1A26-D340-BF87-5A7C7F6EAF3B}"/>
              </a:ext>
            </a:extLst>
          </p:cNvPr>
          <p:cNvSpPr/>
          <p:nvPr/>
        </p:nvSpPr>
        <p:spPr>
          <a:xfrm>
            <a:off x="2981269" y="1547409"/>
            <a:ext cx="6531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3E4242"/>
                </a:solidFill>
                <a:latin typeface="Montserrat" pitchFamily="2" charset="0"/>
              </a:rPr>
              <a:t>Реализация различных видов рекомендательных систем</a:t>
            </a:r>
            <a:endParaRPr lang="ru-RU" b="1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52027B6-76BA-AD42-8919-33A42490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8" y="2288997"/>
            <a:ext cx="7497908" cy="143160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A0F2CA-86DE-2F4F-9314-5DADDFA31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1"/>
          <a:stretch/>
        </p:blipFill>
        <p:spPr>
          <a:xfrm>
            <a:off x="2066753" y="3853200"/>
            <a:ext cx="3045582" cy="20724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9BBFE5-382A-4C4D-B0C2-A4D63A1C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667" y="3853200"/>
            <a:ext cx="3127542" cy="20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285</Words>
  <Application>Microsoft Macintosh PowerPoint</Application>
  <PresentationFormat>Широкоэкранный</PresentationFormat>
  <Paragraphs>72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Montserrat Medium</vt:lpstr>
      <vt:lpstr>Тема Office</vt:lpstr>
      <vt:lpstr>Отчет по курсу  «Основы машинного обучения»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информационных систем по назначению (по задачам)</dc:title>
  <dc:creator>Morgane Black</dc:creator>
  <cp:lastModifiedBy>Morgane Black</cp:lastModifiedBy>
  <cp:revision>85</cp:revision>
  <dcterms:created xsi:type="dcterms:W3CDTF">2021-03-01T17:52:42Z</dcterms:created>
  <dcterms:modified xsi:type="dcterms:W3CDTF">2021-06-02T14:32:33Z</dcterms:modified>
</cp:coreProperties>
</file>